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71" r:id="rId3"/>
    <p:sldId id="280" r:id="rId4"/>
    <p:sldId id="275" r:id="rId5"/>
    <p:sldId id="276" r:id="rId6"/>
    <p:sldId id="278" r:id="rId7"/>
    <p:sldId id="279" r:id="rId8"/>
    <p:sldId id="277" r:id="rId9"/>
    <p:sldId id="272" r:id="rId10"/>
    <p:sldId id="281" r:id="rId11"/>
    <p:sldId id="282" r:id="rId12"/>
    <p:sldId id="273" r:id="rId13"/>
    <p:sldId id="274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33"/>
    <p:restoredTop sz="94740"/>
  </p:normalViewPr>
  <p:slideViewPr>
    <p:cSldViewPr snapToGrid="0" snapToObjects="1">
      <p:cViewPr varScale="1">
        <p:scale>
          <a:sx n="136" d="100"/>
          <a:sy n="136" d="100"/>
        </p:scale>
        <p:origin x="23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4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fraction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Merge sort 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idea is to split the</a:t>
            </a:r>
            <a:br>
              <a:rPr lang="en-US" dirty="0"/>
            </a:br>
            <a:r>
              <a:rPr lang="en-US" dirty="0"/>
              <a:t>currently active region in half,</a:t>
            </a:r>
            <a:br>
              <a:rPr lang="en-US" dirty="0"/>
            </a:br>
            <a:r>
              <a:rPr lang="en-US" dirty="0"/>
              <a:t>sorting both the left and right</a:t>
            </a:r>
            <a:br>
              <a:rPr lang="en-US" dirty="0"/>
            </a:br>
            <a:r>
              <a:rPr lang="en-US" dirty="0" err="1"/>
              <a:t>subregions</a:t>
            </a:r>
            <a:r>
              <a:rPr lang="en-US" dirty="0"/>
              <a:t>, then merge</a:t>
            </a:r>
            <a:br>
              <a:rPr lang="en-US" dirty="0"/>
            </a:br>
            <a:r>
              <a:rPr lang="en-US" dirty="0"/>
              <a:t>two sorted pieces</a:t>
            </a:r>
          </a:p>
          <a:p>
            <a:r>
              <a:rPr lang="en-US" dirty="0"/>
              <a:t>Eventually, the regions are so</a:t>
            </a:r>
            <a:br>
              <a:rPr lang="en-US" dirty="0"/>
            </a:br>
            <a:r>
              <a:rPr lang="en-US" dirty="0"/>
              <a:t>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</a:t>
            </a:r>
            <a:br>
              <a:rPr lang="en-US" dirty="0"/>
            </a:br>
            <a:r>
              <a:rPr lang="en-US" dirty="0"/>
              <a:t>be done in linear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70A42-2DE1-D84B-A411-E29696F10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709" y="806833"/>
            <a:ext cx="5681154" cy="54605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AE4F-158A-C64C-82B0-CF7F6B4C3161}"/>
              </a:ext>
            </a:extLst>
          </p:cNvPr>
          <p:cNvSpPr/>
          <p:nvPr/>
        </p:nvSpPr>
        <p:spPr>
          <a:xfrm>
            <a:off x="7062973" y="437501"/>
            <a:ext cx="457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/merge-sort/</a:t>
            </a:r>
          </a:p>
        </p:txBody>
      </p:sp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D3796-9833-E54B-BCD2-3CBCF9C5F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EDD2A-F47E-2F4C-A43D-7EDA77E333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Kleinberg: “do a constant amount of work in order to throw away a constant fraction of the input.”</a:t>
            </a:r>
          </a:p>
          <a:p>
            <a:r>
              <a:rPr lang="en-US" dirty="0"/>
              <a:t>Shrink the region down to a small enough amount of work that we can solve in constant time; e.g., sorting 2 numbers is O(1)</a:t>
            </a:r>
          </a:p>
        </p:txBody>
      </p:sp>
    </p:spTree>
    <p:extLst>
      <p:ext uri="{BB962C8B-B14F-4D97-AF65-F5344CB8AC3E}">
        <p14:creationId xmlns:p14="http://schemas.microsoft.com/office/powerpoint/2010/main" val="103819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3ED26-2420-D04B-B336-3625DEFF6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key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74D07-150D-D043-AD1B-390196407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linked list</a:t>
            </a:r>
          </a:p>
          <a:p>
            <a:r>
              <a:rPr lang="en-US" dirty="0"/>
              <a:t>Tree, binary</a:t>
            </a:r>
          </a:p>
          <a:p>
            <a:r>
              <a:rPr lang="en-US" dirty="0"/>
              <a:t>graphs</a:t>
            </a:r>
          </a:p>
        </p:txBody>
      </p:sp>
    </p:spTree>
    <p:extLst>
      <p:ext uri="{BB962C8B-B14F-4D97-AF65-F5344CB8AC3E}">
        <p14:creationId xmlns:p14="http://schemas.microsoft.com/office/powerpoint/2010/main" val="2389231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E5FA6-0985-4C46-9EFD-1223CBB4A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99DCB-43D9-6B42-993D-CBEF577A0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top-down view is the tree walking from previous course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47B814-3A8A-E548-BFF5-AD7F87864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461" y="3647872"/>
            <a:ext cx="2864067" cy="22788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0D8B06-7326-CD4C-AA28-FA7351301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004" y="3647872"/>
            <a:ext cx="2870980" cy="227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715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only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E4326-E52F-5245-90F3-C0DEEC9EFBC5}"/>
              </a:ext>
            </a:extLst>
          </p:cNvPr>
          <p:cNvSpPr txBox="1"/>
          <p:nvPr/>
        </p:nvSpPr>
        <p:spPr>
          <a:xfrm>
            <a:off x="6164094" y="794168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</a:t>
                </a:r>
              </a:p>
              <a:p>
                <a:r>
                  <a:rPr lang="en-US" dirty="0"/>
                  <a:t>Computation of fib(n-1) and fib(n-2) overlap, repeating same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fib(30) takes 0.5s</a:t>
                </a:r>
              </a:p>
              <a:p>
                <a:pPr lvl="1"/>
                <a:r>
                  <a:rPr lang="en-US" dirty="0"/>
                  <a:t>fib(36) takes 9.0s</a:t>
                </a:r>
              </a:p>
              <a:p>
                <a:pPr lvl="1"/>
                <a:r>
                  <a:rPr lang="en-US" dirty="0"/>
                  <a:t>fib(37) takes 16.7s</a:t>
                </a:r>
              </a:p>
              <a:p>
                <a:r>
                  <a:rPr lang="en-US" dirty="0"/>
                  <a:t>fact(n) invokes a single similarly-sized subproblem, and is linear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r="-7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calls,</a:t>
            </a:r>
            <a:br>
              <a:rPr lang="en-US" sz="2400" dirty="0"/>
            </a:br>
            <a:r>
              <a:rPr lang="en-US" sz="2400" dirty="0"/>
              <a:t>meaning recursion is most natural way to walk trees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97D-F78F-6144-A698-36675EC6B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Trade memory for speed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  <a:p>
                <a:r>
                  <a:rPr lang="en-US" dirty="0" err="1"/>
                  <a:t>cachefib</a:t>
                </a:r>
                <a:r>
                  <a:rPr lang="en-US" dirty="0"/>
                  <a:t>(1000) take 0.3s compared to fib(37) at 16.7s (wow)</a:t>
                </a:r>
              </a:p>
              <a:p>
                <a:r>
                  <a:rPr lang="en-US" dirty="0"/>
                  <a:t>Algorithmic changes matter much more than code optimizations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3216" b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254094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8481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430</TotalTime>
  <Words>906</Words>
  <Application>Microsoft Macintosh PowerPoint</Application>
  <PresentationFormat>Widescreen</PresentationFormat>
  <Paragraphs>111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How fast is fib(n)?</vt:lpstr>
      <vt:lpstr>Compare fact, fib call trees visually</vt:lpstr>
      <vt:lpstr>An aside: Trade memory for speed</vt:lpstr>
      <vt:lpstr>Summary: formula for recursive functions</vt:lpstr>
      <vt:lpstr>Recursion at its finest: Divide and conquer</vt:lpstr>
      <vt:lpstr>The nature of divide and conquer alg’s</vt:lpstr>
      <vt:lpstr> Merge sort (n log n)</vt:lpstr>
      <vt:lpstr>log n</vt:lpstr>
      <vt:lpstr>Recall key data structures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72</cp:revision>
  <cp:lastPrinted>2019-01-22T02:26:40Z</cp:lastPrinted>
  <dcterms:created xsi:type="dcterms:W3CDTF">2019-01-22T18:38:55Z</dcterms:created>
  <dcterms:modified xsi:type="dcterms:W3CDTF">2019-01-23T01:49:20Z</dcterms:modified>
</cp:coreProperties>
</file>

<file path=docProps/thumbnail.jpeg>
</file>